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1" r:id="rId2"/>
    <p:sldId id="256" r:id="rId3"/>
    <p:sldId id="297" r:id="rId4"/>
    <p:sldId id="291" r:id="rId5"/>
    <p:sldId id="292" r:id="rId6"/>
    <p:sldId id="293" r:id="rId7"/>
    <p:sldId id="294" r:id="rId8"/>
    <p:sldId id="295" r:id="rId9"/>
    <p:sldId id="312" r:id="rId10"/>
    <p:sldId id="310" r:id="rId11"/>
    <p:sldId id="307" r:id="rId12"/>
    <p:sldId id="309" r:id="rId13"/>
    <p:sldId id="308" r:id="rId14"/>
  </p:sldIdLst>
  <p:sldSz cx="10083800" cy="7556500"/>
  <p:notesSz cx="10083800" cy="7556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979" autoAdjust="0"/>
  </p:normalViewPr>
  <p:slideViewPr>
    <p:cSldViewPr>
      <p:cViewPr varScale="1">
        <p:scale>
          <a:sx n="62" d="100"/>
          <a:sy n="62" d="100"/>
        </p:scale>
        <p:origin x="1440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6285" y="2342515"/>
            <a:ext cx="8571230" cy="1586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12570" y="4231640"/>
            <a:ext cx="7058660" cy="18891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tx1"/>
                </a:solidFill>
                <a:latin typeface="Liberation Sans"/>
                <a:cs typeface="Liberation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50" b="0" i="0">
                <a:solidFill>
                  <a:schemeClr val="tx1"/>
                </a:solidFill>
                <a:latin typeface="Liberation Sans"/>
                <a:cs typeface="Liberation San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tx1"/>
                </a:solidFill>
                <a:latin typeface="Liberation Sans"/>
                <a:cs typeface="Liberation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4190" y="1737995"/>
            <a:ext cx="4386453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93157" y="1737995"/>
            <a:ext cx="4386453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3/31/2020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tx1"/>
                </a:solidFill>
                <a:latin typeface="Liberation Sans"/>
                <a:cs typeface="Liberation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96569" y="426719"/>
            <a:ext cx="9090660" cy="9677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tx1"/>
                </a:solidFill>
                <a:latin typeface="Liberation Sans"/>
                <a:cs typeface="Liberation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13740" y="3296919"/>
            <a:ext cx="8656319" cy="2856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50" b="0" i="0">
                <a:solidFill>
                  <a:schemeClr val="tx1"/>
                </a:solidFill>
                <a:latin typeface="Liberation Sans"/>
                <a:cs typeface="Liberation San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428492" y="7027545"/>
            <a:ext cx="3226816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4190" y="7027545"/>
            <a:ext cx="2319274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260336" y="7027545"/>
            <a:ext cx="2319274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2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audio" Target="../media/media17.m4a"/><Relationship Id="rId3" Type="http://schemas.microsoft.com/office/2007/relationships/media" Target="../media/media15.m4a"/><Relationship Id="rId7" Type="http://schemas.microsoft.com/office/2007/relationships/media" Target="../media/media17.m4a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audio" Target="../media/media16.m4a"/><Relationship Id="rId11" Type="http://schemas.openxmlformats.org/officeDocument/2006/relationships/image" Target="../media/image2.png"/><Relationship Id="rId5" Type="http://schemas.microsoft.com/office/2007/relationships/media" Target="../media/media16.m4a"/><Relationship Id="rId10" Type="http://schemas.openxmlformats.org/officeDocument/2006/relationships/image" Target="../media/image12.png"/><Relationship Id="rId4" Type="http://schemas.openxmlformats.org/officeDocument/2006/relationships/audio" Target="../media/media15.m4a"/><Relationship Id="rId9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5.m4a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media9.m4a"/><Relationship Id="rId3" Type="http://schemas.microsoft.com/office/2007/relationships/media" Target="../media/media7.m4a"/><Relationship Id="rId7" Type="http://schemas.microsoft.com/office/2007/relationships/media" Target="../media/media9.m4a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audio" Target="../media/media8.m4a"/><Relationship Id="rId11" Type="http://schemas.openxmlformats.org/officeDocument/2006/relationships/image" Target="../media/image2.png"/><Relationship Id="rId5" Type="http://schemas.microsoft.com/office/2007/relationships/media" Target="../media/media8.m4a"/><Relationship Id="rId10" Type="http://schemas.openxmlformats.org/officeDocument/2006/relationships/image" Target="../media/image5.png"/><Relationship Id="rId4" Type="http://schemas.openxmlformats.org/officeDocument/2006/relationships/audio" Target="../media/media7.m4a"/><Relationship Id="rId9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11.m4a"/><Relationship Id="rId7" Type="http://schemas.openxmlformats.org/officeDocument/2006/relationships/image" Target="../media/image2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1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57942" y="882650"/>
            <a:ext cx="10058400" cy="11899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OS Lab</a:t>
            </a:r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4294967295"/>
          </p:nvPr>
        </p:nvSpPr>
        <p:spPr>
          <a:xfrm>
            <a:off x="165100" y="6862124"/>
            <a:ext cx="2472271" cy="365125"/>
          </a:xfrm>
          <a:prstGeom prst="rect">
            <a:avLst/>
          </a:prstGeom>
        </p:spPr>
        <p:txBody>
          <a:bodyPr/>
          <a:lstStyle/>
          <a:p>
            <a:pPr algn="ctr"/>
            <a:fld id="{0A6B2BDE-7B5C-4B0F-AD64-FD2ADA6666F6}" type="datetime1">
              <a:rPr lang="en-US" smtClean="0"/>
              <a:pPr algn="ctr"/>
              <a:t>3/31/2020</a:t>
            </a:fld>
            <a:endParaRPr lang="en-US"/>
          </a:p>
        </p:txBody>
      </p:sp>
      <p:sp>
        <p:nvSpPr>
          <p:cNvPr id="6" name="Slide Number Placeholder 7"/>
          <p:cNvSpPr>
            <a:spLocks noGrp="1"/>
          </p:cNvSpPr>
          <p:nvPr>
            <p:ph type="sldNum" sz="quarter" idx="4294967295"/>
          </p:nvPr>
        </p:nvSpPr>
        <p:spPr>
          <a:xfrm>
            <a:off x="8470900" y="7012936"/>
            <a:ext cx="1312025" cy="365125"/>
          </a:xfrm>
          <a:prstGeom prst="rect">
            <a:avLst/>
          </a:prstGeom>
        </p:spPr>
        <p:txBody>
          <a:bodyPr/>
          <a:lstStyle/>
          <a:p>
            <a:pPr algn="ctr"/>
            <a:fld id="{09C0EFF0-E5AC-4D4D-8249-F470C04F0EE9}" type="slidenum">
              <a:rPr lang="en-US" smtClean="0"/>
              <a:pPr algn="ctr"/>
              <a:t>1</a:t>
            </a:fld>
            <a:endParaRPr lang="en-US" dirty="0"/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2374900" y="3854450"/>
            <a:ext cx="5334000" cy="1524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algn="ctr">
              <a:lnSpc>
                <a:spcPct val="100000"/>
              </a:lnSpc>
              <a:spcBef>
                <a:spcPts val="600"/>
              </a:spcBef>
              <a:buClr>
                <a:srgbClr val="FE8637"/>
              </a:buClr>
              <a:buSzPct val="70000"/>
              <a:buFont typeface="Wingdings" charset="2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400" b="1" dirty="0">
                <a:solidFill>
                  <a:srgbClr val="2C3036"/>
                </a:solidFill>
                <a:latin typeface="Times New Roman" pitchFamily="16" charset="0"/>
              </a:rPr>
              <a:t>Instructor</a:t>
            </a:r>
            <a:endParaRPr lang="en-GB" sz="2000" b="1" dirty="0">
              <a:solidFill>
                <a:srgbClr val="2C3036"/>
              </a:solidFill>
              <a:latin typeface="Times New Roman" pitchFamily="16" charset="0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  <a:buClr>
                <a:srgbClr val="FE8637"/>
              </a:buClr>
              <a:buSzPct val="70000"/>
              <a:buFont typeface="Wingdings" charset="2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dirty="0">
                <a:solidFill>
                  <a:srgbClr val="2C3036"/>
                </a:solidFill>
                <a:latin typeface="Times New Roman" pitchFamily="16" charset="0"/>
              </a:rPr>
              <a:t>Saba Naseem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  <a:buClr>
                <a:srgbClr val="FE8637"/>
              </a:buClr>
              <a:buSzPct val="70000"/>
              <a:buFont typeface="Wingdings" charset="2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dirty="0">
                <a:solidFill>
                  <a:srgbClr val="FF0000"/>
                </a:solidFill>
                <a:latin typeface="Times New Roman" pitchFamily="16" charset="0"/>
              </a:rPr>
              <a:t>saba.naseem@nu.edu.pk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  <a:buClr>
                <a:srgbClr val="FE8637"/>
              </a:buClr>
              <a:buSzPct val="70000"/>
              <a:buFont typeface="Wingdings" charset="2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GB" sz="2100" b="1" dirty="0">
              <a:solidFill>
                <a:srgbClr val="2C3036"/>
              </a:solidFill>
              <a:latin typeface="Times New Roman" pitchFamily="16" charset="0"/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660900" y="5223057"/>
            <a:ext cx="1065459" cy="897229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178955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6100" y="2711450"/>
            <a:ext cx="9090660" cy="738664"/>
          </a:xfrm>
        </p:spPr>
        <p:txBody>
          <a:bodyPr/>
          <a:lstStyle/>
          <a:p>
            <a:pPr algn="ctr"/>
            <a:r>
              <a:rPr lang="en-US" sz="4800" b="1" u="sng" dirty="0"/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3138909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00" y="66222"/>
            <a:ext cx="5257800" cy="28194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500" y="2842079"/>
            <a:ext cx="4619625" cy="4495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2100" y="5035550"/>
            <a:ext cx="2867025" cy="203835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2786" y="2682421"/>
            <a:ext cx="903061" cy="9030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60900" y="1154340"/>
            <a:ext cx="5257800" cy="134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453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2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65300" y="1263650"/>
            <a:ext cx="67818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ASSIGNMENT AHEAD</a:t>
            </a:r>
            <a:r>
              <a:rPr lang="en-US" sz="8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</a:t>
            </a:r>
            <a:endParaRPr lang="en-US" sz="8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sz="8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GOOD LUCK!!!</a:t>
            </a:r>
          </a:p>
        </p:txBody>
      </p:sp>
    </p:spTree>
    <p:extLst>
      <p:ext uri="{BB962C8B-B14F-4D97-AF65-F5344CB8AC3E}">
        <p14:creationId xmlns:p14="http://schemas.microsoft.com/office/powerpoint/2010/main" val="41734706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0282" y="273051"/>
            <a:ext cx="9778418" cy="7010400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937500" y="882650"/>
            <a:ext cx="914400" cy="914400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191500" y="2559050"/>
            <a:ext cx="685800" cy="685800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317854" y="4871104"/>
            <a:ext cx="685800" cy="685800"/>
          </a:xfrm>
          <a:prstGeom prst="rect">
            <a:avLst/>
          </a:prstGeom>
        </p:spPr>
      </p:pic>
      <p:pic>
        <p:nvPicPr>
          <p:cNvPr id="9" name="Recorded Sound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495223" y="6107638"/>
            <a:ext cx="685799" cy="685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017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19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486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568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2400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82089" y="553720"/>
            <a:ext cx="7103109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26050" algn="l"/>
              </a:tabLst>
            </a:pPr>
            <a:r>
              <a:rPr sz="4400" spc="-5" dirty="0"/>
              <a:t>Intr</a:t>
            </a:r>
            <a:r>
              <a:rPr sz="4400" spc="-10" dirty="0"/>
              <a:t>o</a:t>
            </a:r>
            <a:r>
              <a:rPr sz="4400" spc="-5" dirty="0"/>
              <a:t>du</a:t>
            </a:r>
            <a:r>
              <a:rPr sz="4400" dirty="0"/>
              <a:t>c</a:t>
            </a:r>
            <a:r>
              <a:rPr sz="4400" spc="-5" dirty="0"/>
              <a:t>t</a:t>
            </a:r>
            <a:r>
              <a:rPr sz="4400" spc="5" dirty="0"/>
              <a:t>i</a:t>
            </a:r>
            <a:r>
              <a:rPr sz="4400" spc="-10" dirty="0"/>
              <a:t>o</a:t>
            </a:r>
            <a:r>
              <a:rPr sz="4400" dirty="0"/>
              <a:t>n </a:t>
            </a:r>
            <a:r>
              <a:rPr sz="4400" spc="-10" dirty="0"/>
              <a:t>t</a:t>
            </a:r>
            <a:r>
              <a:rPr sz="4400" dirty="0"/>
              <a:t>o</a:t>
            </a:r>
            <a:r>
              <a:rPr sz="4400" spc="-15" dirty="0"/>
              <a:t> </a:t>
            </a:r>
            <a:r>
              <a:rPr sz="4400" dirty="0"/>
              <a:t>P</a:t>
            </a:r>
            <a:r>
              <a:rPr sz="4400" spc="-5" dirty="0"/>
              <a:t>o</a:t>
            </a:r>
            <a:r>
              <a:rPr sz="4400" dirty="0"/>
              <a:t>s</a:t>
            </a:r>
            <a:r>
              <a:rPr sz="4400" spc="-5" dirty="0"/>
              <a:t>i</a:t>
            </a:r>
            <a:r>
              <a:rPr sz="4400" dirty="0"/>
              <a:t>x	</a:t>
            </a:r>
            <a:r>
              <a:rPr sz="4400" spc="5" dirty="0"/>
              <a:t>t</a:t>
            </a:r>
            <a:r>
              <a:rPr sz="4400" spc="-5" dirty="0"/>
              <a:t>h</a:t>
            </a:r>
            <a:r>
              <a:rPr sz="4400" spc="-10" dirty="0"/>
              <a:t>r</a:t>
            </a:r>
            <a:r>
              <a:rPr sz="4400" spc="-5" dirty="0"/>
              <a:t>eads</a:t>
            </a:r>
            <a:endParaRPr sz="4400"/>
          </a:p>
        </p:txBody>
      </p:sp>
      <p:sp>
        <p:nvSpPr>
          <p:cNvPr id="3" name="object 3"/>
          <p:cNvSpPr txBox="1"/>
          <p:nvPr/>
        </p:nvSpPr>
        <p:spPr>
          <a:xfrm>
            <a:off x="491490" y="1516379"/>
            <a:ext cx="8803640" cy="43573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latin typeface="Liberation Sans"/>
                <a:cs typeface="Liberation Sans"/>
              </a:rPr>
              <a:t>What </a:t>
            </a:r>
            <a:r>
              <a:rPr sz="3200" spc="-5" dirty="0">
                <a:latin typeface="Liberation Sans"/>
                <a:cs typeface="Liberation Sans"/>
              </a:rPr>
              <a:t>is </a:t>
            </a:r>
            <a:r>
              <a:rPr sz="3200" dirty="0">
                <a:latin typeface="Liberation Sans"/>
                <a:cs typeface="Liberation Sans"/>
              </a:rPr>
              <a:t>a</a:t>
            </a:r>
            <a:r>
              <a:rPr sz="3200" spc="-20" dirty="0">
                <a:latin typeface="Liberation Sans"/>
                <a:cs typeface="Liberation Sans"/>
              </a:rPr>
              <a:t> </a:t>
            </a:r>
            <a:r>
              <a:rPr sz="3200" spc="-5" dirty="0">
                <a:latin typeface="Liberation Sans"/>
                <a:cs typeface="Liberation Sans"/>
              </a:rPr>
              <a:t>thread?</a:t>
            </a:r>
            <a:endParaRPr sz="3200" dirty="0">
              <a:latin typeface="Liberation Sans"/>
              <a:cs typeface="Liberation Sans"/>
            </a:endParaRPr>
          </a:p>
          <a:p>
            <a:pPr marL="228600" indent="-215900">
              <a:lnSpc>
                <a:spcPct val="100000"/>
              </a:lnSpc>
              <a:spcBef>
                <a:spcPts val="60"/>
              </a:spcBef>
              <a:buSzPct val="44642"/>
              <a:buFont typeface="Trebuchet MS"/>
              <a:buChar char="●"/>
              <a:tabLst>
                <a:tab pos="228600" algn="l"/>
              </a:tabLst>
            </a:pPr>
            <a:r>
              <a:rPr sz="2800" dirty="0">
                <a:latin typeface="Liberation Sans"/>
                <a:cs typeface="Liberation Sans"/>
              </a:rPr>
              <a:t>A </a:t>
            </a:r>
            <a:r>
              <a:rPr sz="2800" spc="-5" dirty="0">
                <a:latin typeface="Liberation Sans"/>
                <a:cs typeface="Liberation Sans"/>
              </a:rPr>
              <a:t>sequence of machine</a:t>
            </a:r>
            <a:r>
              <a:rPr sz="2800" spc="-175" dirty="0">
                <a:latin typeface="Liberation Sans"/>
                <a:cs typeface="Liberation Sans"/>
              </a:rPr>
              <a:t> </a:t>
            </a:r>
            <a:r>
              <a:rPr sz="2800" spc="-5" dirty="0">
                <a:latin typeface="Liberation Sans"/>
                <a:cs typeface="Liberation Sans"/>
              </a:rPr>
              <a:t>instructions.</a:t>
            </a:r>
            <a:endParaRPr sz="2800" dirty="0">
              <a:latin typeface="Liberation Sans"/>
              <a:cs typeface="Liberation Sans"/>
            </a:endParaRPr>
          </a:p>
          <a:p>
            <a:pPr marL="228600" marR="5080" indent="-215900">
              <a:lnSpc>
                <a:spcPts val="3130"/>
              </a:lnSpc>
              <a:spcBef>
                <a:spcPts val="335"/>
              </a:spcBef>
              <a:buSzPct val="44642"/>
              <a:buFont typeface="Trebuchet MS"/>
              <a:buChar char="●"/>
              <a:tabLst>
                <a:tab pos="228600" algn="l"/>
              </a:tabLst>
            </a:pPr>
            <a:r>
              <a:rPr sz="2800" spc="-10" dirty="0">
                <a:latin typeface="Liberation Sans"/>
                <a:cs typeface="Liberation Sans"/>
              </a:rPr>
              <a:t>The </a:t>
            </a:r>
            <a:r>
              <a:rPr sz="2800" dirty="0">
                <a:latin typeface="Liberation Sans"/>
                <a:cs typeface="Liberation Sans"/>
              </a:rPr>
              <a:t>smallest </a:t>
            </a:r>
            <a:r>
              <a:rPr sz="2800" spc="-5" dirty="0">
                <a:latin typeface="Liberation Sans"/>
                <a:cs typeface="Liberation Sans"/>
              </a:rPr>
              <a:t>unit of processing that </a:t>
            </a:r>
            <a:r>
              <a:rPr sz="2800" dirty="0">
                <a:latin typeface="Liberation Sans"/>
                <a:cs typeface="Liberation Sans"/>
              </a:rPr>
              <a:t>a </a:t>
            </a:r>
            <a:r>
              <a:rPr sz="2800" spc="-5" dirty="0">
                <a:latin typeface="Liberation Sans"/>
                <a:cs typeface="Liberation Sans"/>
              </a:rPr>
              <a:t>scheduler </a:t>
            </a:r>
            <a:r>
              <a:rPr sz="2800" spc="-10" dirty="0">
                <a:latin typeface="Liberation Sans"/>
                <a:cs typeface="Liberation Sans"/>
              </a:rPr>
              <a:t>works  </a:t>
            </a:r>
            <a:r>
              <a:rPr sz="2800" spc="-5" dirty="0">
                <a:latin typeface="Liberation Sans"/>
                <a:cs typeface="Liberation Sans"/>
              </a:rPr>
              <a:t>on.</a:t>
            </a:r>
            <a:endParaRPr sz="2800" dirty="0">
              <a:latin typeface="Liberation Sans"/>
              <a:cs typeface="Liberation Sans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Trebuchet MS"/>
              <a:buChar char="●"/>
            </a:pPr>
            <a:endParaRPr sz="29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3200" dirty="0">
                <a:latin typeface="Liberation Sans"/>
                <a:cs typeface="Liberation Sans"/>
              </a:rPr>
              <a:t>Threads and processes</a:t>
            </a:r>
            <a:r>
              <a:rPr sz="3200" spc="-15" dirty="0">
                <a:latin typeface="Liberation Sans"/>
                <a:cs typeface="Liberation Sans"/>
              </a:rPr>
              <a:t> </a:t>
            </a:r>
            <a:r>
              <a:rPr sz="3200" dirty="0">
                <a:latin typeface="Liberation Sans"/>
                <a:cs typeface="Liberation Sans"/>
              </a:rPr>
              <a:t>-</a:t>
            </a:r>
          </a:p>
          <a:p>
            <a:pPr marL="228600" marR="575945" indent="-215900">
              <a:lnSpc>
                <a:spcPts val="3120"/>
              </a:lnSpc>
              <a:spcBef>
                <a:spcPts val="365"/>
              </a:spcBef>
              <a:buSzPct val="44642"/>
              <a:buFont typeface="Trebuchet MS"/>
              <a:buChar char="●"/>
              <a:tabLst>
                <a:tab pos="228600" algn="l"/>
              </a:tabLst>
            </a:pPr>
            <a:r>
              <a:rPr sz="2800" dirty="0">
                <a:latin typeface="Liberation Sans"/>
                <a:cs typeface="Liberation Sans"/>
              </a:rPr>
              <a:t>A </a:t>
            </a:r>
            <a:r>
              <a:rPr sz="2800" spc="-5" dirty="0">
                <a:latin typeface="Liberation Sans"/>
                <a:cs typeface="Liberation Sans"/>
              </a:rPr>
              <a:t>process (created by </a:t>
            </a:r>
            <a:r>
              <a:rPr sz="2800" dirty="0">
                <a:latin typeface="Liberation Sans"/>
                <a:cs typeface="Liberation Sans"/>
              </a:rPr>
              <a:t>a </a:t>
            </a:r>
            <a:r>
              <a:rPr sz="2800" spc="-5" dirty="0">
                <a:latin typeface="Liberation Sans"/>
                <a:cs typeface="Liberation Sans"/>
              </a:rPr>
              <a:t>fork() </a:t>
            </a:r>
            <a:r>
              <a:rPr sz="2800" dirty="0">
                <a:latin typeface="Liberation Sans"/>
                <a:cs typeface="Liberation Sans"/>
              </a:rPr>
              <a:t>command) can</a:t>
            </a:r>
            <a:r>
              <a:rPr sz="2800" spc="-165" dirty="0">
                <a:latin typeface="Liberation Sans"/>
                <a:cs typeface="Liberation Sans"/>
              </a:rPr>
              <a:t> </a:t>
            </a:r>
            <a:r>
              <a:rPr sz="2800" spc="-5" dirty="0">
                <a:latin typeface="Liberation Sans"/>
                <a:cs typeface="Liberation Sans"/>
              </a:rPr>
              <a:t>have  multiple threads of execution which </a:t>
            </a:r>
            <a:r>
              <a:rPr sz="2800" dirty="0">
                <a:latin typeface="Liberation Sans"/>
                <a:cs typeface="Liberation Sans"/>
              </a:rPr>
              <a:t>are </a:t>
            </a:r>
            <a:r>
              <a:rPr sz="2800" spc="-10" dirty="0">
                <a:latin typeface="Liberation Sans"/>
                <a:cs typeface="Liberation Sans"/>
              </a:rPr>
              <a:t>executed  </a:t>
            </a:r>
            <a:r>
              <a:rPr sz="2800" spc="-20" dirty="0">
                <a:latin typeface="Liberation Sans"/>
                <a:cs typeface="Liberation Sans"/>
              </a:rPr>
              <a:t>asynchronously.</a:t>
            </a:r>
            <a:endParaRPr sz="2800" dirty="0">
              <a:latin typeface="Liberation Sans"/>
              <a:cs typeface="Liberation Sans"/>
            </a:endParaRPr>
          </a:p>
          <a:p>
            <a:pPr marL="228600" indent="-215900">
              <a:lnSpc>
                <a:spcPts val="3335"/>
              </a:lnSpc>
              <a:buSzPct val="44642"/>
              <a:buFont typeface="Trebuchet MS"/>
              <a:buChar char="●"/>
              <a:tabLst>
                <a:tab pos="228600" algn="l"/>
              </a:tabLst>
            </a:pPr>
            <a:r>
              <a:rPr sz="2800" spc="-5" dirty="0">
                <a:latin typeface="Liberation Sans"/>
                <a:cs typeface="Liberation Sans"/>
              </a:rPr>
              <a:t>Every process has at least one thread</a:t>
            </a:r>
            <a:endParaRPr sz="2800" dirty="0">
              <a:latin typeface="Liberation Sans"/>
              <a:cs typeface="Liberation Sans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80300" y="1313179"/>
            <a:ext cx="838200" cy="838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5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3700" y="501650"/>
            <a:ext cx="92202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5400" b="0" i="0" u="none" strike="noStrike" baseline="0" dirty="0">
                <a:solidFill>
                  <a:srgbClr val="3F3F3F"/>
                </a:solidFill>
                <a:latin typeface="Calibri" panose="020F0502020204030204" pitchFamily="34" charset="0"/>
              </a:rPr>
              <a:t>What is a Thread?</a:t>
            </a:r>
          </a:p>
          <a:p>
            <a:pPr algn="just"/>
            <a:r>
              <a:rPr lang="en-US" sz="2400" dirty="0">
                <a:solidFill>
                  <a:srgbClr val="6F6F74"/>
                </a:solidFill>
                <a:latin typeface="NotoSansSymbols"/>
              </a:rPr>
              <a:t>▪</a:t>
            </a:r>
            <a:r>
              <a:rPr lang="en-US" sz="2400" dirty="0">
                <a:solidFill>
                  <a:srgbClr val="3F3F3F"/>
                </a:solidFill>
                <a:latin typeface="Calibri" panose="020F0502020204030204" pitchFamily="34" charset="0"/>
              </a:rPr>
              <a:t>A thread is a semi-process, that has its own stack, and executes a given piece of code.</a:t>
            </a:r>
          </a:p>
          <a:p>
            <a:pPr algn="just"/>
            <a:r>
              <a:rPr lang="en-US" sz="2400" dirty="0">
                <a:solidFill>
                  <a:srgbClr val="6F6F74"/>
                </a:solidFill>
                <a:latin typeface="NotoSansSymbols"/>
              </a:rPr>
              <a:t>▪</a:t>
            </a:r>
            <a:r>
              <a:rPr lang="en-US" sz="2400" dirty="0">
                <a:solidFill>
                  <a:srgbClr val="3F3F3F"/>
                </a:solidFill>
                <a:latin typeface="Calibri" panose="020F0502020204030204" pitchFamily="34" charset="0"/>
              </a:rPr>
              <a:t>Threads is also called lightweight processes since a thread is "lighter weight" than a process.</a:t>
            </a:r>
          </a:p>
          <a:p>
            <a:pPr algn="just"/>
            <a:r>
              <a:rPr lang="en-US" sz="2400" dirty="0">
                <a:solidFill>
                  <a:srgbClr val="6F6F74"/>
                </a:solidFill>
                <a:latin typeface="NotoSansSymbols"/>
              </a:rPr>
              <a:t>▪ </a:t>
            </a:r>
            <a:r>
              <a:rPr lang="en-US" sz="2400" dirty="0">
                <a:solidFill>
                  <a:srgbClr val="3F3F3F"/>
                </a:solidFill>
                <a:latin typeface="Calibri" panose="020F0502020204030204" pitchFamily="34" charset="0"/>
              </a:rPr>
              <a:t>That is, thread creation can be 10–100 times faster than process creation</a:t>
            </a:r>
          </a:p>
          <a:p>
            <a:pPr algn="just"/>
            <a:r>
              <a:rPr lang="en-US" sz="2400" dirty="0">
                <a:solidFill>
                  <a:srgbClr val="6F6F74"/>
                </a:solidFill>
                <a:latin typeface="NotoSansSymbols"/>
              </a:rPr>
              <a:t>▪ </a:t>
            </a:r>
            <a:r>
              <a:rPr lang="en-US" sz="2400" dirty="0">
                <a:solidFill>
                  <a:srgbClr val="3F3F3F"/>
                </a:solidFill>
                <a:latin typeface="Calibri" panose="020F0502020204030204" pitchFamily="34" charset="0"/>
              </a:rPr>
              <a:t>Unlike a real process, the thread normally shares its memory with other threads (where as for</a:t>
            </a:r>
          </a:p>
          <a:p>
            <a:pPr algn="just"/>
            <a:r>
              <a:rPr lang="en-US" sz="2400" dirty="0">
                <a:solidFill>
                  <a:srgbClr val="3F3F3F"/>
                </a:solidFill>
                <a:latin typeface="Calibri" panose="020F0502020204030204" pitchFamily="34" charset="0"/>
              </a:rPr>
              <a:t>processes we usually have a different memory area for each one of them)</a:t>
            </a:r>
          </a:p>
          <a:p>
            <a:pPr algn="just"/>
            <a:r>
              <a:rPr lang="en-US" sz="2400" dirty="0">
                <a:solidFill>
                  <a:srgbClr val="6F6F74"/>
                </a:solidFill>
                <a:latin typeface="NotoSansSymbols"/>
              </a:rPr>
              <a:t>▪</a:t>
            </a:r>
            <a:r>
              <a:rPr lang="en-US" sz="2400" dirty="0">
                <a:solidFill>
                  <a:srgbClr val="3F3F3F"/>
                </a:solidFill>
                <a:latin typeface="Calibri" panose="020F0502020204030204" pitchFamily="34" charset="0"/>
              </a:rPr>
              <a:t>A Thread Group is a set of threads all executing inside the same process.</a:t>
            </a:r>
          </a:p>
          <a:p>
            <a:pPr algn="just"/>
            <a:r>
              <a:rPr lang="en-US" sz="2400" dirty="0">
                <a:solidFill>
                  <a:srgbClr val="6F6F74"/>
                </a:solidFill>
                <a:latin typeface="NotoSansSymbols"/>
              </a:rPr>
              <a:t>▪ </a:t>
            </a:r>
            <a:r>
              <a:rPr lang="en-US" sz="2400" dirty="0">
                <a:solidFill>
                  <a:srgbClr val="3F3F3F"/>
                </a:solidFill>
                <a:latin typeface="Calibri" panose="020F0502020204030204" pitchFamily="34" charset="0"/>
              </a:rPr>
              <a:t>They all share the same memory, and thus can access the same global variables, same heap</a:t>
            </a:r>
          </a:p>
          <a:p>
            <a:pPr algn="just"/>
            <a:r>
              <a:rPr lang="en-US" sz="2400" dirty="0">
                <a:solidFill>
                  <a:srgbClr val="3F3F3F"/>
                </a:solidFill>
                <a:latin typeface="Calibri" panose="020F0502020204030204" pitchFamily="34" charset="0"/>
              </a:rPr>
              <a:t>memory, same set of file descriptors, etc. All these threads execute in parallel</a:t>
            </a:r>
            <a:endParaRPr lang="en-US" sz="2400" dirty="0"/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51700" y="38834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513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9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8621"/>
            <a:ext cx="9918700" cy="70104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42300" y="218621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508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42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7500" y="654050"/>
            <a:ext cx="9448800" cy="6019799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61488" y="692042"/>
            <a:ext cx="842812" cy="842812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94699" y="5835649"/>
            <a:ext cx="838199" cy="838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673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17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1300" y="349250"/>
            <a:ext cx="9601199" cy="6858000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632986" y="400050"/>
            <a:ext cx="635000" cy="63500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747286" y="2914650"/>
            <a:ext cx="635000" cy="6350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865704" y="4768096"/>
            <a:ext cx="661153" cy="661153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865703" y="6495297"/>
            <a:ext cx="661153" cy="661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444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43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80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400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5100" y="240393"/>
            <a:ext cx="9601200" cy="708660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775700" y="806450"/>
            <a:ext cx="762000" cy="7620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750300" y="4464050"/>
            <a:ext cx="7620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815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4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561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412" y="958850"/>
            <a:ext cx="8562975" cy="571500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25892" y="441916"/>
            <a:ext cx="821733" cy="82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261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6569" y="426719"/>
            <a:ext cx="9090660" cy="1107996"/>
          </a:xfrm>
        </p:spPr>
        <p:txBody>
          <a:bodyPr/>
          <a:lstStyle/>
          <a:p>
            <a:r>
              <a:rPr lang="en-US" sz="3600" b="1" dirty="0"/>
              <a:t>Needed Library And How To Compile And Execute File In Linux.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3740" y="3296919"/>
            <a:ext cx="8656319" cy="188513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#include&lt;</a:t>
            </a:r>
            <a:r>
              <a:rPr lang="en-US" dirty="0" err="1"/>
              <a:t>pthread.h</a:t>
            </a:r>
            <a:r>
              <a:rPr lang="en-US" dirty="0"/>
              <a:t>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 C language&gt;&gt;&gt; </a:t>
            </a:r>
            <a:r>
              <a:rPr lang="en-US" dirty="0" err="1"/>
              <a:t>gcc</a:t>
            </a:r>
            <a:r>
              <a:rPr lang="en-US" dirty="0"/>
              <a:t> </a:t>
            </a:r>
            <a:r>
              <a:rPr lang="en-US" dirty="0" err="1"/>
              <a:t>filename.c</a:t>
            </a:r>
            <a:r>
              <a:rPr lang="en-US" dirty="0"/>
              <a:t> –</a:t>
            </a:r>
            <a:r>
              <a:rPr lang="en-US" dirty="0" err="1"/>
              <a:t>lpthread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 C++ language&gt;&gt;&gt; g++ filename.cpp –</a:t>
            </a:r>
            <a:r>
              <a:rPr lang="en-US" dirty="0" err="1"/>
              <a:t>lpthread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Exeute</a:t>
            </a:r>
            <a:r>
              <a:rPr lang="en-US" dirty="0"/>
              <a:t> it with&gt;&gt; ./</a:t>
            </a:r>
            <a:r>
              <a:rPr lang="en-US" dirty="0" err="1"/>
              <a:t>a.out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Or follow the given link on classroom</a:t>
            </a:r>
          </a:p>
        </p:txBody>
      </p:sp>
    </p:spTree>
    <p:extLst>
      <p:ext uri="{BB962C8B-B14F-4D97-AF65-F5344CB8AC3E}">
        <p14:creationId xmlns:p14="http://schemas.microsoft.com/office/powerpoint/2010/main" val="34354088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3284</TotalTime>
  <Words>279</Words>
  <Application>Microsoft Office PowerPoint</Application>
  <PresentationFormat>Custom</PresentationFormat>
  <Paragraphs>32</Paragraphs>
  <Slides>13</Slides>
  <Notes>0</Notes>
  <HiddenSlides>0</HiddenSlides>
  <MMClips>17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Liberation Sans</vt:lpstr>
      <vt:lpstr>NotoSansSymbols</vt:lpstr>
      <vt:lpstr>Times New Roman</vt:lpstr>
      <vt:lpstr>Trebuchet MS</vt:lpstr>
      <vt:lpstr>Wingdings</vt:lpstr>
      <vt:lpstr>Office Theme</vt:lpstr>
      <vt:lpstr>PowerPoint Presentation</vt:lpstr>
      <vt:lpstr>Introduction to Posix threads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Needed Library And How To Compile And Execute File In Linux.</vt:lpstr>
      <vt:lpstr>EXAMPLE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Posix threads</dc:title>
  <dc:creator>Hp</dc:creator>
  <cp:lastModifiedBy>Saba Naseem</cp:lastModifiedBy>
  <cp:revision>26</cp:revision>
  <dcterms:created xsi:type="dcterms:W3CDTF">2019-07-08T14:11:21Z</dcterms:created>
  <dcterms:modified xsi:type="dcterms:W3CDTF">2020-03-31T20:13:43Z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2016-02-23T00:00:00Z</vt:filetime>
  </property>
  <property fmtid="{D5CDD505-2E9C-101B-9397-08002B2CF9AE}" pid="3" name="Creator">
    <vt:lpwstr>Impress</vt:lpwstr>
  </property>
  <property fmtid="{D5CDD505-2E9C-101B-9397-08002B2CF9AE}" pid="4" name="LastSaved">
    <vt:filetime>2019-07-08T00:00:00Z</vt:filetime>
  </property>
</Properties>
</file>